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3" r:id="rId6"/>
    <p:sldId id="364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59" autoAdjust="0"/>
    <p:restoredTop sz="96177" autoAdjust="0"/>
  </p:normalViewPr>
  <p:slideViewPr>
    <p:cSldViewPr snapToGrid="0">
      <p:cViewPr varScale="1">
        <p:scale>
          <a:sx n="80" d="100"/>
          <a:sy n="80" d="100"/>
        </p:scale>
        <p:origin x="1176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6615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0837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310" y="2314575"/>
            <a:ext cx="11084950" cy="1057275"/>
          </a:xfrm>
        </p:spPr>
        <p:txBody>
          <a:bodyPr/>
          <a:lstStyle/>
          <a:p>
            <a:pPr algn="ctr" eaLnBrk="1" hangingPunct="1"/>
            <a:r>
              <a:rPr lang="en-US" altLang="zh-CN" sz="4800" dirty="0"/>
              <a:t>UE energy usage allowance</a:t>
            </a: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763966" y="3644584"/>
            <a:ext cx="2636960" cy="536891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zh-CN" dirty="0"/>
              <a:t>NEC 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987" y="306388"/>
            <a:ext cx="96085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nl-NL" altLang="en-US" sz="1200" b="1" dirty="0">
                <a:latin typeface="Arial "/>
              </a:rPr>
              <a:t>SA WG2 Meeting #166								</a:t>
            </a:r>
            <a:r>
              <a:rPr lang="nl-NL" altLang="en-US" sz="1600" b="1" dirty="0">
                <a:solidFill>
                  <a:srgbClr val="0000FF"/>
                </a:solidFill>
                <a:latin typeface="Arial "/>
              </a:rPr>
              <a:t>S2-2411682</a:t>
            </a:r>
          </a:p>
          <a:p>
            <a:pPr eaLnBrk="1" hangingPunct="1">
              <a:defRPr/>
            </a:pPr>
            <a:r>
              <a:rPr lang="en-GB" altLang="zh-CN" sz="1200" b="1" dirty="0">
                <a:latin typeface="Arial "/>
              </a:rPr>
              <a:t>18 - 22 Nov 2024, Orlando, USA</a:t>
            </a:r>
            <a:endParaRPr lang="nl-NL" altLang="en-US" sz="1200" b="1" dirty="0">
              <a:latin typeface="Arial 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598" y="1983743"/>
            <a:ext cx="11306751" cy="3531232"/>
          </a:xfrm>
        </p:spPr>
        <p:txBody>
          <a:bodyPr/>
          <a:lstStyle/>
          <a:p>
            <a:pPr>
              <a:lnSpc>
                <a:spcPct val="100000"/>
              </a:lnSpc>
            </a:pPr>
            <a:endParaRPr lang="en-US" altLang="zh-CN" sz="16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3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TR-23-700 Conclusion for normative work on KI#2</a:t>
            </a:r>
          </a:p>
          <a:p>
            <a:pPr marL="180340" indent="0" hangingPunct="0">
              <a:spcAft>
                <a:spcPts val="900"/>
              </a:spcAft>
              <a:buNone/>
            </a:pP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GB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following information is stored as part of the subscription data in the UDM/UDR:</a:t>
            </a:r>
          </a:p>
          <a:p>
            <a:pPr marL="817245" lvl="1" indent="0">
              <a:spcAft>
                <a:spcPts val="900"/>
              </a:spcAft>
              <a:buNone/>
            </a:pP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Energy saving subscription information per UE to assist the network to perform energy saving strategies for the UE.</a:t>
            </a:r>
          </a:p>
          <a:p>
            <a:pPr marL="817245" lvl="1" indent="0">
              <a:spcAft>
                <a:spcPts val="900"/>
              </a:spcAft>
              <a:buNone/>
            </a:pP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The PCF may receive UE subscription data and notification related to the energy related information to trigger making policy decisions (reusing the existing parameters) based on operator policy.</a:t>
            </a:r>
          </a:p>
          <a:p>
            <a:pPr marL="0" indent="0">
              <a:lnSpc>
                <a:spcPct val="100000"/>
              </a:lnSpc>
              <a:buNone/>
            </a:pPr>
            <a:endParaRPr lang="en-US" altLang="zh-CN" sz="18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5BE16E-78AC-CF0E-C6CE-59A864DF2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TR23-700-66 Conclusion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Discussion</a:t>
            </a:r>
            <a:endParaRPr lang="en-GB" altLang="en-US" b="1" dirty="0"/>
          </a:p>
        </p:txBody>
      </p:sp>
      <p:sp>
        <p:nvSpPr>
          <p:cNvPr id="48" name="Rectangle 14">
            <a:extLst>
              <a:ext uri="{FF2B5EF4-FFF2-40B4-BE49-F238E27FC236}">
                <a16:creationId xmlns:a16="http://schemas.microsoft.com/office/drawing/2014/main" id="{7438A447-EBFA-8468-A79A-BFB33C9A5E98}"/>
              </a:ext>
            </a:extLst>
          </p:cNvPr>
          <p:cNvSpPr/>
          <p:nvPr/>
        </p:nvSpPr>
        <p:spPr bwMode="auto">
          <a:xfrm>
            <a:off x="114298" y="2000250"/>
            <a:ext cx="4419602" cy="192405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b="1" kern="0" dirty="0">
                <a:solidFill>
                  <a:srgbClr val="000000"/>
                </a:solidFill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UE energy allowance empty</a:t>
            </a:r>
          </a:p>
          <a:p>
            <a:pPr algn="ctr"/>
            <a:endParaRPr lang="en-US" altLang="ja-JP" sz="600" b="1" kern="0" dirty="0">
              <a:solidFill>
                <a:srgbClr val="000000"/>
              </a:solidFill>
              <a:latin typeface="Arial" panose="020B0604020202020204" pitchFamily="34" charset="0"/>
              <a:ea typeface="HGPｺﾞｼｯｸM" panose="020B0600000000000000" pitchFamily="50" charset="-128"/>
              <a:cs typeface="Arial" panose="020B0604020202020204" pitchFamily="34" charset="0"/>
            </a:endParaRPr>
          </a:p>
          <a:p>
            <a:r>
              <a:rPr lang="en-US" altLang="ja-JP" sz="1600" kern="0" dirty="0">
                <a:solidFill>
                  <a:srgbClr val="000000"/>
                </a:solidFill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If after step 5 or step 7 the UE energy allowance balance is exhausted, the PCF may:</a:t>
            </a:r>
          </a:p>
          <a:p>
            <a:pPr marL="228600" indent="-228600">
              <a:buAutoNum type="arabicParenR"/>
            </a:pPr>
            <a:r>
              <a:rPr lang="en-US" altLang="ja-JP" sz="1600" kern="0" dirty="0">
                <a:solidFill>
                  <a:srgbClr val="000000"/>
                </a:solidFill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Update (reduce) the QoS; or</a:t>
            </a:r>
          </a:p>
          <a:p>
            <a:r>
              <a:rPr lang="en-US" altLang="ja-JP" sz="1600" kern="0" dirty="0">
                <a:solidFill>
                  <a:srgbClr val="000000"/>
                </a:solidFill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2) Increase the charging rate; or</a:t>
            </a:r>
          </a:p>
          <a:p>
            <a:r>
              <a:rPr lang="en-US" altLang="ja-JP" sz="1600" kern="0" dirty="0">
                <a:solidFill>
                  <a:srgbClr val="000000"/>
                </a:solidFill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3) Reject the PDU Session; or</a:t>
            </a:r>
          </a:p>
          <a:p>
            <a:r>
              <a:rPr lang="en-US" altLang="ja-JP" sz="1600" kern="0" dirty="0">
                <a:solidFill>
                  <a:srgbClr val="000000"/>
                </a:solidFill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4) Any other service restriction</a:t>
            </a:r>
          </a:p>
        </p:txBody>
      </p:sp>
      <p:sp>
        <p:nvSpPr>
          <p:cNvPr id="49" name="Rectangle 14">
            <a:extLst>
              <a:ext uri="{FF2B5EF4-FFF2-40B4-BE49-F238E27FC236}">
                <a16:creationId xmlns:a16="http://schemas.microsoft.com/office/drawing/2014/main" id="{B025B66C-4FB8-1CBF-0D49-FEC42D6829CC}"/>
              </a:ext>
            </a:extLst>
          </p:cNvPr>
          <p:cNvSpPr/>
          <p:nvPr/>
        </p:nvSpPr>
        <p:spPr bwMode="auto">
          <a:xfrm>
            <a:off x="105391" y="4152901"/>
            <a:ext cx="4438034" cy="207645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b="1" kern="0" dirty="0">
                <a:solidFill>
                  <a:srgbClr val="000000"/>
                </a:solidFill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Operator benefits</a:t>
            </a:r>
          </a:p>
          <a:p>
            <a:pPr algn="ctr"/>
            <a:endParaRPr lang="en-US" altLang="ja-JP" sz="600" kern="0" dirty="0">
              <a:solidFill>
                <a:srgbClr val="000000"/>
              </a:solidFill>
              <a:latin typeface="Arial" panose="020B0604020202020204" pitchFamily="34" charset="0"/>
              <a:ea typeface="HGPｺﾞｼｯｸM" panose="020B0600000000000000" pitchFamily="50" charset="-128"/>
              <a:cs typeface="Arial" panose="020B0604020202020204" pitchFamily="34" charset="0"/>
            </a:endParaRPr>
          </a:p>
          <a:p>
            <a:r>
              <a:rPr lang="en-US" altLang="ja-JP" sz="1600" kern="0" dirty="0">
                <a:solidFill>
                  <a:srgbClr val="000000"/>
                </a:solidFill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1) UE energy usage control by the operator.</a:t>
            </a:r>
          </a:p>
          <a:p>
            <a:pPr marL="342900" indent="-342900">
              <a:buAutoNum type="arabicParenR"/>
            </a:pPr>
            <a:endParaRPr lang="en-US" altLang="ja-JP" sz="600" kern="0" dirty="0">
              <a:solidFill>
                <a:srgbClr val="000000"/>
              </a:solidFill>
              <a:latin typeface="Arial" panose="020B0604020202020204" pitchFamily="34" charset="0"/>
              <a:ea typeface="HGPｺﾞｼｯｸM" panose="020B0600000000000000" pitchFamily="50" charset="-128"/>
              <a:cs typeface="Arial" panose="020B0604020202020204" pitchFamily="34" charset="0"/>
            </a:endParaRPr>
          </a:p>
          <a:p>
            <a:r>
              <a:rPr lang="en-US" altLang="ja-JP" sz="1600" kern="0" dirty="0">
                <a:solidFill>
                  <a:srgbClr val="000000"/>
                </a:solidFill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2) UE energy allowance subscription levels (extra revenue option).</a:t>
            </a:r>
          </a:p>
          <a:p>
            <a:endParaRPr lang="en-US" altLang="ja-JP" sz="600" kern="0" dirty="0">
              <a:solidFill>
                <a:srgbClr val="000000"/>
              </a:solidFill>
              <a:latin typeface="Arial" panose="020B0604020202020204" pitchFamily="34" charset="0"/>
              <a:ea typeface="HGPｺﾞｼｯｸM" panose="020B0600000000000000" pitchFamily="50" charset="-128"/>
              <a:cs typeface="Arial" panose="020B0604020202020204" pitchFamily="34" charset="0"/>
            </a:endParaRPr>
          </a:p>
          <a:p>
            <a:r>
              <a:rPr lang="en-US" altLang="ja-JP" sz="1600" kern="0" dirty="0">
                <a:solidFill>
                  <a:srgbClr val="000000"/>
                </a:solidFill>
                <a:latin typeface="Arial" panose="020B0604020202020204" pitchFamily="34" charset="0"/>
                <a:ea typeface="HGPｺﾞｼｯｸM" panose="020B0600000000000000" pitchFamily="50" charset="-128"/>
                <a:cs typeface="Arial" panose="020B0604020202020204" pitchFamily="34" charset="0"/>
              </a:rPr>
              <a:t>3) SLA energy allowance levels for terminals owned by external Service Providers (extra revenue option).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135C82-F256-C56D-7F84-4F5A43E3FE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7275" y="2009775"/>
            <a:ext cx="7048499" cy="42672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280d8efa-eff2-4910-88d2-79ca146720c4"/>
    <ds:schemaRef ds:uri="http://purl.org/dc/elements/1.1/"/>
    <ds:schemaRef ds:uri="http://purl.org/dc/terms/"/>
    <ds:schemaRef ds:uri="http://purl.org/dc/dcmitype/"/>
    <ds:schemaRef ds:uri="http://schemas.microsoft.com/office/2006/metadata/properties"/>
    <ds:schemaRef ds:uri="679a257e-872f-4c98-9e8a-0a9c104f72cd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207</Words>
  <Application>Microsoft Office PowerPoint</Application>
  <PresentationFormat>Widescreen</PresentationFormat>
  <Paragraphs>27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Office Theme</vt:lpstr>
      <vt:lpstr>UE energy usage allowance</vt:lpstr>
      <vt:lpstr>TR23-700-66 Conclusion</vt:lpstr>
      <vt:lpstr>Discussion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Iskren Ianev 02</cp:lastModifiedBy>
  <cp:revision>685</cp:revision>
  <dcterms:created xsi:type="dcterms:W3CDTF">2010-02-05T13:52:04Z</dcterms:created>
  <dcterms:modified xsi:type="dcterms:W3CDTF">2024-11-08T15:30:22Z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278005ce-31f4-4f90-bc26-ec23758efcb0_Enabled">
    <vt:lpwstr>true</vt:lpwstr>
  </property>
  <property fmtid="{D5CDD505-2E9C-101B-9397-08002B2CF9AE}" pid="4" name="MSIP_Label_278005ce-31f4-4f90-bc26-ec23758efcb0_SetDate">
    <vt:lpwstr>2024-11-06T18:25:20Z</vt:lpwstr>
  </property>
  <property fmtid="{D5CDD505-2E9C-101B-9397-08002B2CF9AE}" pid="5" name="MSIP_Label_278005ce-31f4-4f90-bc26-ec23758efcb0_Method">
    <vt:lpwstr>Standard</vt:lpwstr>
  </property>
  <property fmtid="{D5CDD505-2E9C-101B-9397-08002B2CF9AE}" pid="6" name="MSIP_Label_278005ce-31f4-4f90-bc26-ec23758efcb0_Name">
    <vt:lpwstr>General</vt:lpwstr>
  </property>
  <property fmtid="{D5CDD505-2E9C-101B-9397-08002B2CF9AE}" pid="7" name="MSIP_Label_278005ce-31f4-4f90-bc26-ec23758efcb0_SiteId">
    <vt:lpwstr>6d49d47f-3280-4627-8c09-4450bafd1a23</vt:lpwstr>
  </property>
  <property fmtid="{D5CDD505-2E9C-101B-9397-08002B2CF9AE}" pid="8" name="MSIP_Label_278005ce-31f4-4f90-bc26-ec23758efcb0_ActionId">
    <vt:lpwstr>b5c9dc45-ce72-4c61-bdd4-fa8d53a8df9a</vt:lpwstr>
  </property>
  <property fmtid="{D5CDD505-2E9C-101B-9397-08002B2CF9AE}" pid="9" name="MSIP_Label_278005ce-31f4-4f90-bc26-ec23758efcb0_ContentBits">
    <vt:lpwstr>0</vt:lpwstr>
  </property>
</Properties>
</file>